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326" r:id="rId3"/>
    <p:sldId id="310" r:id="rId4"/>
    <p:sldId id="298" r:id="rId5"/>
    <p:sldId id="311" r:id="rId6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A29"/>
    <a:srgbClr val="1AB233"/>
    <a:srgbClr val="84D0F0"/>
    <a:srgbClr val="189DF8"/>
    <a:srgbClr val="FFFF66"/>
    <a:srgbClr val="99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 snapToGrid="0" snapToObjects="1">
      <p:cViewPr>
        <p:scale>
          <a:sx n="85" d="100"/>
          <a:sy n="85" d="100"/>
        </p:scale>
        <p:origin x="-1738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916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 smtClean="0"/>
              <a:t>FINMARI</a:t>
            </a:r>
          </a:p>
          <a:p>
            <a:r>
              <a:rPr lang="fi-FI" dirty="0" smtClean="0"/>
              <a:t>FIRI Roadmap interview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9" y="9430098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98F80-D77B-41A9-B1AE-F23D45A6EDD5}" type="datetimeFigureOut">
              <a:rPr lang="fi-FI" smtClean="0"/>
              <a:t>11.6.2019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978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11.6.2019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7" y="9430098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9" y="9430098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35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SYKE_MK_pohja_2401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</a:p>
          <a:p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+pyör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112000" y="2091600"/>
            <a:ext cx="5400000" cy="54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indent="0">
              <a:buNone/>
              <a:defRPr sz="1600" b="0" i="1">
                <a:solidFill>
                  <a:srgbClr val="FF0000"/>
                </a:solidFill>
                <a:effectLst/>
              </a:defRPr>
            </a:lvl1pPr>
          </a:lstStyle>
          <a:p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4D4-D9BA-438D-B2CF-2F4AE6A981BB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87452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pyöreäkuva (i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7352"/>
            <a:ext cx="6912000" cy="6912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FF0000"/>
                </a:solidFill>
              </a:defRPr>
            </a:lvl1pPr>
          </a:lstStyle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4653136"/>
            <a:ext cx="1944216" cy="1656184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A38C-C7C9-444A-9F84-F8E76C324D1F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08E6-7750-4FF7-9688-C13B46900B78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00A-2BF2-4152-AAE0-B9D6271AD9E0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YKE_MK_pohja_2401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  <p:sp>
        <p:nvSpPr>
          <p:cNvPr id="11" name="Kuvan paikkamerkki 7"/>
          <p:cNvSpPr>
            <a:spLocks noGrp="1"/>
          </p:cNvSpPr>
          <p:nvPr>
            <p:ph type="pic" sz="quarter" idx="13" hasCustomPrompt="1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FF0000"/>
                </a:solidFill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esityksen kansikuva napsauttamalla kuvaketta.</a:t>
            </a:r>
            <a:br>
              <a:rPr lang="fi-FI" dirty="0" smtClean="0"/>
            </a:br>
            <a:r>
              <a:rPr lang="fi-FI" dirty="0" smtClean="0"/>
              <a:t>Voit käyttää myös valmiita, kuvallisia etusivu-pohjia, jotka löytyvät:</a:t>
            </a:r>
            <a:br>
              <a:rPr lang="fi-FI" dirty="0" smtClean="0"/>
            </a:br>
            <a:r>
              <a:rPr lang="fi-FI" dirty="0" smtClean="0"/>
              <a:t>M:\gkk_mallipohjat\4_Powerpoint_KANSI_mallit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 KUVA TAAKSE LISÄTÄKSESI TEKSTIT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  <a:br>
              <a:rPr lang="fi-FI" dirty="0" smtClean="0"/>
            </a:br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099-2DEA-46F3-AA95-3CB089E2F8D4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96A2-CC70-4EA7-B517-013B540D8B41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03648" y="2348879"/>
            <a:ext cx="7283152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1522-0941-4D93-B6B7-23235C26CE0C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2EE4-7216-40AF-92FB-11286FD9B851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2350800"/>
            <a:ext cx="3564000" cy="39498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2350800"/>
            <a:ext cx="3564000" cy="39498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CD4-11C2-438A-8059-DA3EF0F00082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700808"/>
            <a:ext cx="4788000" cy="45259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5504458"/>
            <a:ext cx="6624736" cy="80486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0CB3-A318-447B-82AF-4F46EB8A5A7C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403648" y="1405880"/>
            <a:ext cx="6624736" cy="410445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66247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pyöreäkuva(pie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5145-47E8-4B97-800D-C37CB3622BF0}" type="datetime1">
              <a:rPr lang="fi-FI" smtClean="0"/>
              <a:pPr/>
              <a:t>11.6.2019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176456" y="1700213"/>
            <a:ext cx="4500000" cy="45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yke_ppt_syk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3332"/>
            <a:ext cx="1298340" cy="685133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699200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264096" y="357039"/>
            <a:ext cx="432049" cy="14401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4332222-D56E-4E1D-8A3A-E1012BA22050}" type="datetime1">
              <a:rPr lang="fi-FI" smtClean="0"/>
              <a:pPr/>
              <a:t>11.6.2019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816024" y="1941215"/>
            <a:ext cx="2592290" cy="14401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Taneli </a:t>
            </a:r>
            <a:r>
              <a:rPr lang="fi-FI" dirty="0" err="1" smtClean="0"/>
              <a:t>Duunari-Työntekijäinen</a:t>
            </a:r>
            <a:r>
              <a:rPr lang="fi-FI" dirty="0" smtClean="0"/>
              <a:t>, SYKE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0" r:id="rId3"/>
    <p:sldLayoutId id="2147483662" r:id="rId4"/>
    <p:sldLayoutId id="2147483660" r:id="rId5"/>
    <p:sldLayoutId id="2147483663" r:id="rId6"/>
    <p:sldLayoutId id="2147483675" r:id="rId7"/>
    <p:sldLayoutId id="2147483657" r:id="rId8"/>
    <p:sldLayoutId id="2147483681" r:id="rId9"/>
    <p:sldLayoutId id="2147483686" r:id="rId10"/>
    <p:sldLayoutId id="2147483683" r:id="rId11"/>
    <p:sldLayoutId id="2147483654" r:id="rId12"/>
    <p:sldLayoutId id="2147483655" r:id="rId13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883479" y="106999"/>
            <a:ext cx="7628061" cy="815022"/>
          </a:xfrm>
        </p:spPr>
        <p:txBody>
          <a:bodyPr>
            <a:noAutofit/>
          </a:bodyPr>
          <a:lstStyle/>
          <a:p>
            <a:r>
              <a:rPr lang="fi-FI" sz="2800" b="1" dirty="0" smtClean="0">
                <a:latin typeface="Trebuchet MS" pitchFamily="34" charset="0"/>
              </a:rPr>
              <a:t>R/V Aranda </a:t>
            </a:r>
            <a:r>
              <a:rPr lang="fi-FI" sz="2800" b="1" dirty="0" err="1" smtClean="0">
                <a:latin typeface="Trebuchet MS" pitchFamily="34" charset="0"/>
              </a:rPr>
              <a:t>refit</a:t>
            </a:r>
            <a:r>
              <a:rPr lang="fi-FI" sz="2800" b="1" dirty="0" smtClean="0">
                <a:latin typeface="Trebuchet MS" pitchFamily="34" charset="0"/>
              </a:rPr>
              <a:t> – </a:t>
            </a:r>
            <a:r>
              <a:rPr lang="fi-FI" sz="2800" b="1" dirty="0" err="1" smtClean="0">
                <a:latin typeface="Trebuchet MS" pitchFamily="34" charset="0"/>
              </a:rPr>
              <a:t>lessons</a:t>
            </a:r>
            <a:r>
              <a:rPr lang="fi-FI" sz="2800" b="1" dirty="0" smtClean="0">
                <a:latin typeface="Trebuchet MS" pitchFamily="34" charset="0"/>
              </a:rPr>
              <a:t> </a:t>
            </a:r>
            <a:r>
              <a:rPr lang="fi-FI" sz="2800" b="1" dirty="0" err="1" smtClean="0">
                <a:latin typeface="Trebuchet MS" pitchFamily="34" charset="0"/>
              </a:rPr>
              <a:t>learned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8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" name="AutoShape 8" descr="Kuvahaun tulos haulle F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1228696" y="4243292"/>
            <a:ext cx="7694324" cy="270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algn="l"/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”Il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buono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, il brutto, il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cattivo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” – The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good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bad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&amp; the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ugly</a:t>
            </a:r>
            <a:endParaRPr lang="fi-FI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342900" algn="l"/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marL="628650" indent="-285750" algn="l">
              <a:buFontTx/>
              <a:buChar char="-"/>
            </a:pP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Refitting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&amp;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modernizing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an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old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R/V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can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be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much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more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difficult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than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building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new -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But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it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can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be</a:t>
            </a:r>
            <a:r>
              <a:rPr lang="fi-FI" sz="1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i-FI" sz="1800" b="1" dirty="0" err="1" smtClean="0">
                <a:solidFill>
                  <a:schemeClr val="bg1"/>
                </a:solidFill>
                <a:latin typeface="Trebuchet MS" pitchFamily="34" charset="0"/>
              </a:rPr>
              <a:t>done</a:t>
            </a:r>
            <a:endParaRPr lang="fi-FI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628650" indent="-285750" algn="l">
              <a:buFontTx/>
              <a:buChar char="-"/>
            </a:pPr>
            <a:endParaRPr lang="fi-FI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628650" indent="-285750">
              <a:buFontTx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Trebuchet MS" pitchFamily="34" charset="0"/>
              </a:rPr>
              <a:t>21</a:t>
            </a:r>
            <a:r>
              <a:rPr lang="en-US" sz="1400" b="1" baseline="30000" dirty="0" smtClean="0">
                <a:solidFill>
                  <a:schemeClr val="bg1"/>
                </a:solidFill>
                <a:latin typeface="Trebuchet MS" pitchFamily="34" charset="0"/>
              </a:rPr>
              <a:t>st</a:t>
            </a:r>
            <a:r>
              <a:rPr lang="en-US" sz="14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Trebuchet MS" pitchFamily="34" charset="0"/>
              </a:rPr>
              <a:t>ERVO Annual Meeting - June 11-13, 2019</a:t>
            </a:r>
          </a:p>
          <a:p>
            <a:pPr marL="628650" indent="-285750">
              <a:buFontTx/>
              <a:buChar char="-"/>
            </a:pPr>
            <a:r>
              <a:rPr lang="en-US" sz="1400" b="1" dirty="0">
                <a:solidFill>
                  <a:schemeClr val="bg1"/>
                </a:solidFill>
                <a:latin typeface="Trebuchet MS" pitchFamily="34" charset="0"/>
              </a:rPr>
              <a:t>University of Hamburg, </a:t>
            </a:r>
            <a:r>
              <a:rPr lang="en-US" sz="1400" b="1" dirty="0" smtClean="0">
                <a:solidFill>
                  <a:schemeClr val="bg1"/>
                </a:solidFill>
                <a:latin typeface="Trebuchet MS" pitchFamily="34" charset="0"/>
              </a:rPr>
              <a:t>Hamburg</a:t>
            </a:r>
          </a:p>
          <a:p>
            <a:pPr marL="628650" indent="-285750">
              <a:buFontTx/>
              <a:buChar char="-"/>
            </a:pPr>
            <a:r>
              <a:rPr lang="fi-FI" sz="1400" b="1" dirty="0" smtClean="0">
                <a:solidFill>
                  <a:schemeClr val="bg1"/>
                </a:solidFill>
                <a:latin typeface="Trebuchet MS" pitchFamily="34" charset="0"/>
              </a:rPr>
              <a:t>Juha Flinkman, </a:t>
            </a:r>
            <a:r>
              <a:rPr lang="fi-FI" sz="1400" b="1" dirty="0" err="1" smtClean="0">
                <a:solidFill>
                  <a:schemeClr val="bg1"/>
                </a:solidFill>
                <a:latin typeface="Trebuchet MS" pitchFamily="34" charset="0"/>
              </a:rPr>
              <a:t>Finnish</a:t>
            </a:r>
            <a:r>
              <a:rPr lang="fi-FI" sz="1400" b="1" dirty="0" smtClean="0">
                <a:solidFill>
                  <a:schemeClr val="bg1"/>
                </a:solidFill>
                <a:latin typeface="Trebuchet MS" pitchFamily="34" charset="0"/>
              </a:rPr>
              <a:t> Environment Institute, </a:t>
            </a:r>
            <a:r>
              <a:rPr lang="fi-FI" sz="1400" b="1" dirty="0" err="1" smtClean="0">
                <a:solidFill>
                  <a:schemeClr val="bg1"/>
                </a:solidFill>
                <a:latin typeface="Trebuchet MS" pitchFamily="34" charset="0"/>
              </a:rPr>
              <a:t>Marine</a:t>
            </a:r>
            <a:r>
              <a:rPr lang="fi-FI" sz="1400" b="1" dirty="0" smtClean="0">
                <a:solidFill>
                  <a:schemeClr val="bg1"/>
                </a:solidFill>
                <a:latin typeface="Trebuchet MS" pitchFamily="34" charset="0"/>
              </a:rPr>
              <a:t> Research Center</a:t>
            </a:r>
          </a:p>
          <a:p>
            <a:pPr marL="628650" indent="-285750" algn="l">
              <a:buFontTx/>
              <a:buChar char="-"/>
            </a:pPr>
            <a:endParaRPr lang="fi-FI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628650" indent="-285750" algn="l">
              <a:buFontTx/>
              <a:buChar char="-"/>
            </a:pPr>
            <a:endParaRPr lang="fi-FI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342900">
              <a:buFont typeface="Courier New" panose="02070309020205020404" pitchFamily="49" charset="0"/>
              <a:buChar char="o"/>
            </a:pPr>
            <a:endParaRPr lang="fi-FI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342900">
              <a:buFont typeface="Courier New" panose="02070309020205020404" pitchFamily="49" charset="0"/>
              <a:buChar char="o"/>
            </a:pPr>
            <a:endParaRPr lang="fi-FI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342900">
              <a:buFont typeface="Courier New" panose="02070309020205020404" pitchFamily="49" charset="0"/>
              <a:buChar char="o"/>
            </a:pPr>
            <a:endParaRPr lang="fi-FI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1"/>
            <a:endParaRPr lang="fi-FI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1"/>
            <a:r>
              <a:rPr lang="fi-FI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</a:p>
          <a:p>
            <a:pPr lvl="1"/>
            <a:endParaRPr lang="fi-FI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1"/>
            <a:r>
              <a:rPr lang="fi-FI" b="1" dirty="0" smtClean="0">
                <a:solidFill>
                  <a:srgbClr val="002060"/>
                </a:solidFill>
                <a:latin typeface="Trebuchet MS" pitchFamily="34" charset="0"/>
              </a:rPr>
              <a:t/>
            </a:r>
            <a:br>
              <a:rPr lang="fi-FI" b="1" dirty="0" smtClean="0">
                <a:solidFill>
                  <a:srgbClr val="002060"/>
                </a:solidFill>
                <a:latin typeface="Trebuchet MS" pitchFamily="34" charset="0"/>
              </a:rPr>
            </a:br>
            <a:endParaRPr lang="fi-FI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2"/>
            <a:endParaRPr lang="fi-FI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619399"/>
            <a:ext cx="6306342" cy="35465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1" name="Kuva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01" y="1318789"/>
            <a:ext cx="3317992" cy="1866371"/>
          </a:xfrm>
          <a:prstGeom prst="rect">
            <a:avLst/>
          </a:prstGeom>
        </p:spPr>
      </p:pic>
      <p:pic>
        <p:nvPicPr>
          <p:cNvPr id="12" name="Kuv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17" y="1318789"/>
            <a:ext cx="3309623" cy="2191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463" y="487680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The </a:t>
            </a:r>
            <a:r>
              <a:rPr lang="fi-FI" sz="2800" dirty="0" err="1" smtClean="0">
                <a:solidFill>
                  <a:schemeClr val="accent1"/>
                </a:solidFill>
                <a:latin typeface="Trebuchet MS" panose="020B0603020202020204" pitchFamily="34" charset="0"/>
              </a:rPr>
              <a:t>good</a:t>
            </a:r>
            <a:r>
              <a:rPr lang="fi-FI" sz="28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…</a:t>
            </a:r>
            <a:endParaRPr lang="fi-FI" sz="28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1538" y="1201788"/>
            <a:ext cx="41985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dirty="0" err="1" smtClean="0">
                <a:solidFill>
                  <a:schemeClr val="accent1"/>
                </a:solidFill>
              </a:rPr>
              <a:t>basic</a:t>
            </a:r>
            <a:r>
              <a:rPr lang="fi-FI" dirty="0" smtClean="0">
                <a:solidFill>
                  <a:schemeClr val="accent1"/>
                </a:solidFill>
              </a:rPr>
              <a:t> design is </a:t>
            </a:r>
            <a:r>
              <a:rPr lang="fi-FI" dirty="0" err="1" smtClean="0">
                <a:solidFill>
                  <a:schemeClr val="accent1"/>
                </a:solidFill>
              </a:rPr>
              <a:t>very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good</a:t>
            </a:r>
            <a:r>
              <a:rPr lang="fi-FI" dirty="0" smtClean="0">
                <a:solidFill>
                  <a:schemeClr val="accent1"/>
                </a:solidFill>
              </a:rPr>
              <a:t>, and </a:t>
            </a:r>
            <a:r>
              <a:rPr lang="fi-FI" dirty="0" err="1" smtClean="0">
                <a:solidFill>
                  <a:schemeClr val="accent1"/>
                </a:solidFill>
              </a:rPr>
              <a:t>met</a:t>
            </a: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err="1" smtClean="0">
                <a:solidFill>
                  <a:schemeClr val="accent1"/>
                </a:solidFill>
              </a:rPr>
              <a:t>All</a:t>
            </a:r>
            <a:r>
              <a:rPr lang="fi-FI" dirty="0" smtClean="0">
                <a:solidFill>
                  <a:schemeClr val="accent1"/>
                </a:solidFill>
              </a:rPr>
              <a:t> the </a:t>
            </a:r>
            <a:r>
              <a:rPr lang="fi-FI" dirty="0" err="1" smtClean="0">
                <a:solidFill>
                  <a:schemeClr val="accent1"/>
                </a:solidFill>
              </a:rPr>
              <a:t>requirements</a:t>
            </a:r>
            <a:r>
              <a:rPr lang="fi-FI" dirty="0" smtClean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Better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seakeeping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More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much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needed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lab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space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Working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drop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keel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solution</a:t>
            </a:r>
            <a:r>
              <a:rPr lang="fi-FI" dirty="0" smtClean="0">
                <a:solidFill>
                  <a:schemeClr val="accent1"/>
                </a:solidFill>
              </a:rPr>
              <a:t> = </a:t>
            </a:r>
            <a:r>
              <a:rPr lang="fi-FI" dirty="0" err="1" smtClean="0">
                <a:solidFill>
                  <a:schemeClr val="accent1"/>
                </a:solidFill>
              </a:rPr>
              <a:t>better</a:t>
            </a: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hydroacoustics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suite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installation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Much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more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silent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running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More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deck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space</a:t>
            </a:r>
            <a:r>
              <a:rPr lang="fi-FI" dirty="0" smtClean="0">
                <a:solidFill>
                  <a:schemeClr val="accent1"/>
                </a:solidFill>
              </a:rPr>
              <a:t> for </a:t>
            </a:r>
            <a:r>
              <a:rPr lang="fi-FI" dirty="0" err="1" smtClean="0">
                <a:solidFill>
                  <a:schemeClr val="accent1"/>
                </a:solidFill>
              </a:rPr>
              <a:t>containers</a:t>
            </a:r>
            <a:r>
              <a:rPr lang="fi-FI" dirty="0" smtClean="0">
                <a:solidFill>
                  <a:schemeClr val="accent1"/>
                </a:solidFill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Better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fuel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efficiency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808" y="3882013"/>
            <a:ext cx="83343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chemeClr val="accent1"/>
                </a:solidFill>
              </a:rPr>
              <a:t>However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there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were</a:t>
            </a:r>
            <a:r>
              <a:rPr lang="fi-FI" dirty="0" smtClean="0">
                <a:solidFill>
                  <a:schemeClr val="accent1"/>
                </a:solidFill>
              </a:rPr>
              <a:t>, and </a:t>
            </a:r>
            <a:r>
              <a:rPr lang="fi-FI" dirty="0" err="1" smtClean="0">
                <a:solidFill>
                  <a:schemeClr val="accent1"/>
                </a:solidFill>
              </a:rPr>
              <a:t>still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are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many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challenges</a:t>
            </a:r>
            <a:r>
              <a:rPr lang="fi-FI" dirty="0" smtClean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Marrying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old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systems</a:t>
            </a:r>
            <a:r>
              <a:rPr lang="fi-FI" dirty="0" smtClean="0">
                <a:solidFill>
                  <a:schemeClr val="accent1"/>
                </a:solidFill>
              </a:rPr>
              <a:t> to new </a:t>
            </a:r>
            <a:r>
              <a:rPr lang="fi-FI" dirty="0" err="1" smtClean="0">
                <a:solidFill>
                  <a:schemeClr val="accent1"/>
                </a:solidFill>
              </a:rPr>
              <a:t>can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very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demanding</a:t>
            </a:r>
            <a:r>
              <a:rPr lang="fi-FI" dirty="0" smtClean="0">
                <a:solidFill>
                  <a:schemeClr val="accent1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Changing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original</a:t>
            </a:r>
            <a:r>
              <a:rPr lang="fi-FI" dirty="0" smtClean="0">
                <a:solidFill>
                  <a:schemeClr val="accent1"/>
                </a:solidFill>
              </a:rPr>
              <a:t> diesel </a:t>
            </a:r>
            <a:r>
              <a:rPr lang="fi-FI" dirty="0" err="1" smtClean="0">
                <a:solidFill>
                  <a:schemeClr val="accent1"/>
                </a:solidFill>
              </a:rPr>
              <a:t>mechanic/electric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propulsion</a:t>
            </a:r>
            <a:r>
              <a:rPr lang="fi-FI" dirty="0" smtClean="0">
                <a:solidFill>
                  <a:schemeClr val="accent1"/>
                </a:solidFill>
              </a:rPr>
              <a:t> to new, </a:t>
            </a:r>
            <a:r>
              <a:rPr lang="fi-FI" dirty="0" err="1" smtClean="0">
                <a:solidFill>
                  <a:schemeClr val="accent1"/>
                </a:solidFill>
              </a:rPr>
              <a:t>completely</a:t>
            </a: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diesel </a:t>
            </a:r>
            <a:r>
              <a:rPr lang="fi-FI" dirty="0" err="1" smtClean="0">
                <a:solidFill>
                  <a:schemeClr val="accent1"/>
                </a:solidFill>
              </a:rPr>
              <a:t>electric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required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many</a:t>
            </a:r>
            <a:r>
              <a:rPr lang="fi-FI" dirty="0" smtClean="0">
                <a:solidFill>
                  <a:schemeClr val="accent1"/>
                </a:solidFill>
              </a:rPr>
              <a:t> new </a:t>
            </a:r>
            <a:r>
              <a:rPr lang="fi-FI" dirty="0" err="1" smtClean="0">
                <a:solidFill>
                  <a:schemeClr val="accent1"/>
                </a:solidFill>
              </a:rPr>
              <a:t>components</a:t>
            </a:r>
            <a:r>
              <a:rPr lang="fi-FI" dirty="0" smtClean="0">
                <a:solidFill>
                  <a:schemeClr val="accent1"/>
                </a:solidFill>
              </a:rPr>
              <a:t>, and </a:t>
            </a:r>
            <a:r>
              <a:rPr lang="fi-FI" dirty="0" err="1" smtClean="0">
                <a:solidFill>
                  <a:schemeClr val="accent1"/>
                </a:solidFill>
              </a:rPr>
              <a:t>enabling</a:t>
            </a:r>
            <a:r>
              <a:rPr lang="fi-FI" dirty="0" smtClean="0">
                <a:solidFill>
                  <a:schemeClr val="accent1"/>
                </a:solidFill>
              </a:rPr>
              <a:t> the </a:t>
            </a:r>
            <a:r>
              <a:rPr lang="fi-FI" dirty="0" err="1" smtClean="0">
                <a:solidFill>
                  <a:schemeClr val="accent1"/>
                </a:solidFill>
              </a:rPr>
              <a:t>original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Valmet </a:t>
            </a:r>
            <a:r>
              <a:rPr lang="fi-FI" dirty="0" err="1" smtClean="0">
                <a:solidFill>
                  <a:schemeClr val="accent1"/>
                </a:solidFill>
              </a:rPr>
              <a:t>power</a:t>
            </a:r>
            <a:r>
              <a:rPr lang="fi-FI" dirty="0" smtClean="0">
                <a:solidFill>
                  <a:schemeClr val="accent1"/>
                </a:solidFill>
              </a:rPr>
              <a:t> management </a:t>
            </a:r>
            <a:r>
              <a:rPr lang="fi-FI" dirty="0" err="1" smtClean="0">
                <a:solidFill>
                  <a:schemeClr val="accent1"/>
                </a:solidFill>
              </a:rPr>
              <a:t>system</a:t>
            </a:r>
            <a:r>
              <a:rPr lang="fi-FI" dirty="0" smtClean="0">
                <a:solidFill>
                  <a:schemeClr val="accent1"/>
                </a:solidFill>
              </a:rPr>
              <a:t> to </a:t>
            </a:r>
            <a:r>
              <a:rPr lang="fi-FI" dirty="0" err="1" smtClean="0">
                <a:solidFill>
                  <a:schemeClr val="accent1"/>
                </a:solidFill>
              </a:rPr>
              <a:t>speak</a:t>
            </a:r>
            <a:r>
              <a:rPr lang="fi-FI" dirty="0" smtClean="0">
                <a:solidFill>
                  <a:schemeClr val="accent1"/>
                </a:solidFill>
              </a:rPr>
              <a:t> with new </a:t>
            </a:r>
            <a:r>
              <a:rPr lang="fi-FI" dirty="0" err="1" smtClean="0">
                <a:solidFill>
                  <a:schemeClr val="accent1"/>
                </a:solidFill>
              </a:rPr>
              <a:t>Protagon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system</a:t>
            </a: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has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been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challenging</a:t>
            </a:r>
            <a:r>
              <a:rPr lang="fi-FI" dirty="0" smtClean="0">
                <a:solidFill>
                  <a:schemeClr val="accent1"/>
                </a:solidFill>
              </a:rPr>
              <a:t>, to </a:t>
            </a:r>
            <a:r>
              <a:rPr lang="fi-FI" dirty="0" err="1" smtClean="0">
                <a:solidFill>
                  <a:schemeClr val="accent1"/>
                </a:solidFill>
              </a:rPr>
              <a:t>say</a:t>
            </a:r>
            <a:r>
              <a:rPr lang="fi-FI" dirty="0" smtClean="0">
                <a:solidFill>
                  <a:schemeClr val="accent1"/>
                </a:solidFill>
              </a:rPr>
              <a:t> the </a:t>
            </a:r>
            <a:r>
              <a:rPr lang="fi-FI" dirty="0" err="1" smtClean="0">
                <a:solidFill>
                  <a:schemeClr val="accent1"/>
                </a:solidFill>
              </a:rPr>
              <a:t>least</a:t>
            </a:r>
            <a:r>
              <a:rPr lang="fi-FI" dirty="0" smtClean="0">
                <a:solidFill>
                  <a:schemeClr val="accent1"/>
                </a:solidFill>
              </a:rPr>
              <a:t>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accent1"/>
                </a:solidFill>
              </a:rPr>
              <a:t>How to </a:t>
            </a:r>
            <a:r>
              <a:rPr lang="fi-FI" dirty="0" err="1" smtClean="0">
                <a:solidFill>
                  <a:schemeClr val="accent1"/>
                </a:solidFill>
              </a:rPr>
              <a:t>correctly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control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power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requirements</a:t>
            </a:r>
            <a:r>
              <a:rPr lang="fi-FI" dirty="0" smtClean="0">
                <a:solidFill>
                  <a:schemeClr val="accent1"/>
                </a:solidFill>
              </a:rPr>
              <a:t> and </a:t>
            </a:r>
            <a:r>
              <a:rPr lang="fi-FI" dirty="0" err="1" smtClean="0">
                <a:solidFill>
                  <a:schemeClr val="accent1"/>
                </a:solidFill>
              </a:rPr>
              <a:t>power</a:t>
            </a:r>
            <a:r>
              <a:rPr lang="fi-FI" dirty="0" smtClean="0">
                <a:solidFill>
                  <a:schemeClr val="accent1"/>
                </a:solidFill>
              </a:rPr>
              <a:t> output in </a:t>
            </a:r>
            <a:r>
              <a:rPr lang="fi-FI" dirty="0" err="1" smtClean="0">
                <a:solidFill>
                  <a:schemeClr val="accent1"/>
                </a:solidFill>
              </a:rPr>
              <a:t>different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running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modes</a:t>
            </a:r>
            <a:r>
              <a:rPr lang="fi-FI" dirty="0" smtClean="0">
                <a:solidFill>
                  <a:schemeClr val="accent1"/>
                </a:solidFill>
              </a:rPr>
              <a:t> (open </a:t>
            </a:r>
            <a:r>
              <a:rPr lang="fi-FI" dirty="0" err="1" smtClean="0">
                <a:solidFill>
                  <a:schemeClr val="accent1"/>
                </a:solidFill>
              </a:rPr>
              <a:t>water</a:t>
            </a:r>
            <a:r>
              <a:rPr lang="fi-FI" dirty="0" smtClean="0">
                <a:solidFill>
                  <a:schemeClr val="accent1"/>
                </a:solidFill>
              </a:rPr>
              <a:t>, ice </a:t>
            </a:r>
            <a:r>
              <a:rPr lang="fi-FI" dirty="0" err="1" smtClean="0">
                <a:solidFill>
                  <a:schemeClr val="accent1"/>
                </a:solidFill>
              </a:rPr>
              <a:t>navigation</a:t>
            </a:r>
            <a:r>
              <a:rPr lang="fi-FI" dirty="0" smtClean="0">
                <a:solidFill>
                  <a:schemeClr val="accent1"/>
                </a:solidFill>
              </a:rPr>
              <a:t>, DP) is </a:t>
            </a:r>
            <a:r>
              <a:rPr lang="fi-FI" dirty="0" err="1" smtClean="0">
                <a:solidFill>
                  <a:schemeClr val="accent1"/>
                </a:solidFill>
              </a:rPr>
              <a:t>still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under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adjustment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However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we’re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almost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there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still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require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testing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dirty="0" err="1" smtClean="0">
                <a:solidFill>
                  <a:schemeClr val="accent1"/>
                </a:solidFill>
              </a:rPr>
              <a:t>demanding</a:t>
            </a:r>
            <a:r>
              <a:rPr lang="fi-FI" dirty="0" smtClean="0">
                <a:solidFill>
                  <a:schemeClr val="accent1"/>
                </a:solidFill>
              </a:rPr>
              <a:t> ice </a:t>
            </a:r>
            <a:r>
              <a:rPr lang="fi-FI" dirty="0" err="1" smtClean="0">
                <a:solidFill>
                  <a:schemeClr val="accent1"/>
                </a:solidFill>
              </a:rPr>
              <a:t>conditions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1178" y="4876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..and the </a:t>
            </a:r>
            <a:r>
              <a:rPr lang="fi-FI" sz="2800" dirty="0" err="1" smtClean="0">
                <a:solidFill>
                  <a:schemeClr val="accent1"/>
                </a:solidFill>
                <a:latin typeface="Trebuchet MS" panose="020B0603020202020204" pitchFamily="34" charset="0"/>
              </a:rPr>
              <a:t>bad</a:t>
            </a:r>
            <a:r>
              <a:rPr lang="fi-FI" sz="28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…</a:t>
            </a:r>
            <a:endParaRPr lang="fi-FI" sz="28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89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2234" y="301590"/>
            <a:ext cx="7021287" cy="879247"/>
          </a:xfrm>
        </p:spPr>
        <p:txBody>
          <a:bodyPr>
            <a:noAutofit/>
          </a:bodyPr>
          <a:lstStyle/>
          <a:p>
            <a:r>
              <a:rPr lang="fi-FI" b="1" dirty="0" smtClean="0">
                <a:latin typeface="Trebuchet MS" pitchFamily="34" charset="0"/>
              </a:rPr>
              <a:t>And the </a:t>
            </a:r>
            <a:r>
              <a:rPr lang="fi-FI" b="1" dirty="0" err="1" smtClean="0">
                <a:latin typeface="Trebuchet MS" pitchFamily="34" charset="0"/>
              </a:rPr>
              <a:t>ugly</a:t>
            </a:r>
            <a:r>
              <a:rPr lang="fi-FI" b="1" dirty="0" smtClean="0">
                <a:latin typeface="Trebuchet MS" pitchFamily="34" charset="0"/>
              </a:rPr>
              <a:t>: </a:t>
            </a:r>
            <a:r>
              <a:rPr lang="fi-FI" b="1" dirty="0" err="1" smtClean="0">
                <a:latin typeface="Trebuchet MS" pitchFamily="34" charset="0"/>
              </a:rPr>
              <a:t>shipyard</a:t>
            </a:r>
            <a:r>
              <a:rPr lang="fi-FI" b="1" dirty="0" smtClean="0">
                <a:latin typeface="Trebuchet MS" pitchFamily="34" charset="0"/>
              </a:rPr>
              <a:t>, us the </a:t>
            </a:r>
            <a:r>
              <a:rPr lang="fi-FI" b="1" dirty="0" err="1" smtClean="0">
                <a:latin typeface="Trebuchet MS" pitchFamily="34" charset="0"/>
              </a:rPr>
              <a:t>owners</a:t>
            </a:r>
            <a:r>
              <a:rPr lang="fi-FI" b="1" dirty="0" smtClean="0">
                <a:latin typeface="Trebuchet MS" pitchFamily="34" charset="0"/>
              </a:rPr>
              <a:t>, </a:t>
            </a:r>
            <a:r>
              <a:rPr lang="fi-FI" b="1" dirty="0" err="1" smtClean="0">
                <a:latin typeface="Trebuchet MS" pitchFamily="34" charset="0"/>
              </a:rPr>
              <a:t>shipping</a:t>
            </a:r>
            <a:r>
              <a:rPr lang="fi-FI" b="1" dirty="0" smtClean="0">
                <a:latin typeface="Trebuchet MS" pitchFamily="34" charset="0"/>
              </a:rPr>
              <a:t> </a:t>
            </a:r>
            <a:r>
              <a:rPr lang="fi-FI" b="1" dirty="0" err="1" smtClean="0">
                <a:latin typeface="Trebuchet MS" pitchFamily="34" charset="0"/>
              </a:rPr>
              <a:t>company</a:t>
            </a:r>
            <a:r>
              <a:rPr lang="fi-FI" b="1" dirty="0" smtClean="0">
                <a:latin typeface="Trebuchet MS" pitchFamily="34" charset="0"/>
              </a:rPr>
              <a:t> – </a:t>
            </a:r>
            <a:r>
              <a:rPr lang="fi-FI" b="1" dirty="0" err="1" smtClean="0">
                <a:latin typeface="Trebuchet MS" pitchFamily="34" charset="0"/>
              </a:rPr>
              <a:t>project</a:t>
            </a:r>
            <a:r>
              <a:rPr lang="fi-FI" b="1" dirty="0" smtClean="0">
                <a:latin typeface="Trebuchet MS" pitchFamily="34" charset="0"/>
              </a:rPr>
              <a:t> management in general</a:t>
            </a:r>
            <a:endParaRPr lang="fi-FI" b="1" dirty="0"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1180837"/>
            <a:ext cx="2184838" cy="1310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180835"/>
            <a:ext cx="2184838" cy="1310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28" y="1180837"/>
            <a:ext cx="1747871" cy="1310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0" y="1180837"/>
            <a:ext cx="1966350" cy="131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9" y="1180835"/>
            <a:ext cx="1747869" cy="1310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5320" y="2644139"/>
            <a:ext cx="83086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dirty="0" err="1" smtClean="0">
                <a:solidFill>
                  <a:schemeClr val="accent1"/>
                </a:solidFill>
              </a:rPr>
              <a:t>shipyard</a:t>
            </a:r>
            <a:r>
              <a:rPr lang="fi-FI" dirty="0" smtClean="0">
                <a:solidFill>
                  <a:schemeClr val="accent1"/>
                </a:solidFill>
              </a:rPr>
              <a:t> is a </a:t>
            </a:r>
            <a:r>
              <a:rPr lang="fi-FI" dirty="0" err="1" smtClean="0">
                <a:solidFill>
                  <a:schemeClr val="accent1"/>
                </a:solidFill>
              </a:rPr>
              <a:t>famous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one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but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had</a:t>
            </a:r>
            <a:r>
              <a:rPr lang="fi-FI" dirty="0" smtClean="0">
                <a:solidFill>
                  <a:schemeClr val="accent1"/>
                </a:solidFill>
              </a:rPr>
              <a:t> a </a:t>
            </a:r>
            <a:r>
              <a:rPr lang="fi-FI" dirty="0" err="1" smtClean="0">
                <a:solidFill>
                  <a:schemeClr val="accent1"/>
                </a:solidFill>
              </a:rPr>
              <a:t>totally</a:t>
            </a:r>
            <a:r>
              <a:rPr lang="fi-FI" dirty="0" smtClean="0">
                <a:solidFill>
                  <a:schemeClr val="accent1"/>
                </a:solidFill>
              </a:rPr>
              <a:t> new </a:t>
            </a:r>
            <a:r>
              <a:rPr lang="fi-FI" dirty="0" err="1" smtClean="0">
                <a:solidFill>
                  <a:schemeClr val="accent1"/>
                </a:solidFill>
              </a:rPr>
              <a:t>concept</a:t>
            </a:r>
            <a:r>
              <a:rPr lang="fi-FI" dirty="0" smtClean="0">
                <a:solidFill>
                  <a:schemeClr val="accent1"/>
                </a:solidFill>
              </a:rPr>
              <a:t>: an </a:t>
            </a:r>
            <a:r>
              <a:rPr lang="fi-FI" dirty="0" err="1" smtClean="0">
                <a:solidFill>
                  <a:schemeClr val="accent1"/>
                </a:solidFill>
              </a:rPr>
              <a:t>Umberella</a:t>
            </a: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organisation</a:t>
            </a:r>
            <a:r>
              <a:rPr lang="fi-FI" dirty="0" smtClean="0">
                <a:solidFill>
                  <a:schemeClr val="accent1"/>
                </a:solidFill>
              </a:rPr>
              <a:t> with a </a:t>
            </a:r>
            <a:r>
              <a:rPr lang="fi-FI" dirty="0" err="1" smtClean="0">
                <a:solidFill>
                  <a:schemeClr val="accent1"/>
                </a:solidFill>
              </a:rPr>
              <a:t>small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staff</a:t>
            </a:r>
            <a:r>
              <a:rPr lang="fi-FI" dirty="0" smtClean="0">
                <a:solidFill>
                  <a:schemeClr val="accent1"/>
                </a:solidFill>
              </a:rPr>
              <a:t> and </a:t>
            </a:r>
            <a:r>
              <a:rPr lang="fi-FI" dirty="0" err="1" smtClean="0">
                <a:solidFill>
                  <a:schemeClr val="accent1"/>
                </a:solidFill>
              </a:rPr>
              <a:t>several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subcontractors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Also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this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was</a:t>
            </a:r>
            <a:r>
              <a:rPr lang="fi-FI" dirty="0" smtClean="0">
                <a:solidFill>
                  <a:schemeClr val="accent1"/>
                </a:solidFill>
              </a:rPr>
              <a:t> a </a:t>
            </a:r>
            <a:r>
              <a:rPr lang="fi-FI" dirty="0" err="1" smtClean="0">
                <a:solidFill>
                  <a:schemeClr val="accent1"/>
                </a:solidFill>
              </a:rPr>
              <a:t>totally</a:t>
            </a:r>
            <a:r>
              <a:rPr lang="fi-FI" dirty="0" smtClean="0">
                <a:solidFill>
                  <a:schemeClr val="accent1"/>
                </a:solidFill>
              </a:rPr>
              <a:t> new </a:t>
            </a:r>
            <a:r>
              <a:rPr lang="fi-FI" dirty="0" err="1" smtClean="0">
                <a:solidFill>
                  <a:schemeClr val="accent1"/>
                </a:solidFill>
              </a:rPr>
              <a:t>kind</a:t>
            </a:r>
            <a:r>
              <a:rPr lang="fi-FI" dirty="0" smtClean="0">
                <a:solidFill>
                  <a:schemeClr val="accent1"/>
                </a:solidFill>
              </a:rPr>
              <a:t> of </a:t>
            </a:r>
            <a:r>
              <a:rPr lang="fi-FI" dirty="0" err="1" smtClean="0">
                <a:solidFill>
                  <a:schemeClr val="accent1"/>
                </a:solidFill>
              </a:rPr>
              <a:t>project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much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more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complicated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than</a:t>
            </a:r>
            <a:r>
              <a:rPr lang="fi-FI" dirty="0" smtClean="0">
                <a:solidFill>
                  <a:schemeClr val="accent1"/>
                </a:solidFill>
              </a:rPr>
              <a:t> a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</a:t>
            </a:r>
            <a:r>
              <a:rPr lang="fi-FI" dirty="0" err="1" smtClean="0">
                <a:solidFill>
                  <a:schemeClr val="accent1"/>
                </a:solidFill>
              </a:rPr>
              <a:t>newbuild</a:t>
            </a:r>
            <a:r>
              <a:rPr lang="fi-FI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dirty="0" err="1" smtClean="0">
                <a:solidFill>
                  <a:schemeClr val="accent1"/>
                </a:solidFill>
              </a:rPr>
              <a:t>owner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had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one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naval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architect</a:t>
            </a:r>
            <a:r>
              <a:rPr lang="fi-FI" dirty="0" smtClean="0">
                <a:solidFill>
                  <a:schemeClr val="accent1"/>
                </a:solidFill>
              </a:rPr>
              <a:t> and </a:t>
            </a:r>
            <a:r>
              <a:rPr lang="fi-FI" dirty="0" err="1" smtClean="0">
                <a:solidFill>
                  <a:schemeClr val="accent1"/>
                </a:solidFill>
              </a:rPr>
              <a:t>three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marine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scientist</a:t>
            </a:r>
            <a:r>
              <a:rPr lang="fi-FI" dirty="0" smtClean="0">
                <a:solidFill>
                  <a:schemeClr val="accent1"/>
                </a:solidFill>
              </a:rPr>
              <a:t> as </a:t>
            </a:r>
            <a:r>
              <a:rPr lang="fi-FI" dirty="0" err="1" smtClean="0">
                <a:solidFill>
                  <a:schemeClr val="accent1"/>
                </a:solidFill>
              </a:rPr>
              <a:t>responsible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Shipping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company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had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lots</a:t>
            </a:r>
            <a:r>
              <a:rPr lang="fi-FI" dirty="0" smtClean="0">
                <a:solidFill>
                  <a:schemeClr val="accent1"/>
                </a:solidFill>
              </a:rPr>
              <a:t> of </a:t>
            </a:r>
            <a:r>
              <a:rPr lang="fi-FI" dirty="0" err="1" smtClean="0">
                <a:solidFill>
                  <a:schemeClr val="accent1"/>
                </a:solidFill>
              </a:rPr>
              <a:t>experience</a:t>
            </a:r>
            <a:r>
              <a:rPr lang="fi-FI" dirty="0" smtClean="0">
                <a:solidFill>
                  <a:schemeClr val="accent1"/>
                </a:solidFill>
              </a:rPr>
              <a:t> and </a:t>
            </a:r>
            <a:r>
              <a:rPr lang="fi-FI" dirty="0" err="1" smtClean="0">
                <a:solidFill>
                  <a:schemeClr val="accent1"/>
                </a:solidFill>
              </a:rPr>
              <a:t>skilled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personnel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but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their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possibilities</a:t>
            </a:r>
            <a:r>
              <a:rPr lang="fi-FI" dirty="0" smtClean="0">
                <a:solidFill>
                  <a:schemeClr val="accent1"/>
                </a:solidFill>
              </a:rPr>
              <a:t> to help </a:t>
            </a:r>
            <a:r>
              <a:rPr lang="fi-FI" dirty="0" err="1" smtClean="0">
                <a:solidFill>
                  <a:schemeClr val="accent1"/>
                </a:solidFill>
              </a:rPr>
              <a:t>were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restricted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rigid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interpretation</a:t>
            </a:r>
            <a:r>
              <a:rPr lang="fi-FI" dirty="0" smtClean="0">
                <a:solidFill>
                  <a:schemeClr val="accent1"/>
                </a:solidFill>
              </a:rPr>
              <a:t> of </a:t>
            </a:r>
            <a:r>
              <a:rPr lang="fi-FI" dirty="0" err="1" smtClean="0">
                <a:solidFill>
                  <a:schemeClr val="accent1"/>
                </a:solidFill>
              </a:rPr>
              <a:t>aquisition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rules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by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governmental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organisation’s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economic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administration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Subsequently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project</a:t>
            </a:r>
            <a:r>
              <a:rPr lang="fi-FI" dirty="0" smtClean="0">
                <a:solidFill>
                  <a:schemeClr val="accent1"/>
                </a:solidFill>
              </a:rPr>
              <a:t> management </a:t>
            </a:r>
            <a:r>
              <a:rPr lang="fi-FI" dirty="0" err="1" smtClean="0">
                <a:solidFill>
                  <a:schemeClr val="accent1"/>
                </a:solidFill>
              </a:rPr>
              <a:t>was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complicated</a:t>
            </a:r>
            <a:r>
              <a:rPr lang="fi-FI" dirty="0" smtClean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Shipyard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was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not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dirty="0" err="1" smtClean="0">
                <a:solidFill>
                  <a:schemeClr val="accent1"/>
                </a:solidFill>
              </a:rPr>
              <a:t>total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control</a:t>
            </a:r>
            <a:r>
              <a:rPr lang="fi-FI" dirty="0" smtClean="0">
                <a:solidFill>
                  <a:schemeClr val="accent1"/>
                </a:solidFill>
              </a:rPr>
              <a:t> of </a:t>
            </a:r>
            <a:r>
              <a:rPr lang="fi-FI" dirty="0" err="1" smtClean="0">
                <a:solidFill>
                  <a:schemeClr val="accent1"/>
                </a:solidFill>
              </a:rPr>
              <a:t>subcontractors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resulting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dirty="0" err="1" smtClean="0">
                <a:solidFill>
                  <a:schemeClr val="accent1"/>
                </a:solidFill>
              </a:rPr>
              <a:t>mistakes</a:t>
            </a:r>
            <a:r>
              <a:rPr lang="fi-FI" dirty="0" smtClean="0">
                <a:solidFill>
                  <a:schemeClr val="accent1"/>
                </a:solidFill>
              </a:rPr>
              <a:t> and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delays</a:t>
            </a:r>
            <a:endParaRPr lang="fi-FI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Misundertandings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between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shipyard</a:t>
            </a:r>
            <a:r>
              <a:rPr lang="fi-FI" dirty="0" smtClean="0">
                <a:solidFill>
                  <a:schemeClr val="accent1"/>
                </a:solidFill>
              </a:rPr>
              <a:t> and </a:t>
            </a:r>
            <a:r>
              <a:rPr lang="fi-FI" dirty="0" err="1" smtClean="0">
                <a:solidFill>
                  <a:schemeClr val="accent1"/>
                </a:solidFill>
              </a:rPr>
              <a:t>owner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over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specifications</a:t>
            </a:r>
            <a:r>
              <a:rPr lang="fi-FI" dirty="0" smtClean="0">
                <a:solidFill>
                  <a:schemeClr val="accent1"/>
                </a:solidFill>
              </a:rPr>
              <a:t> – case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bow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thruster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Owner</a:t>
            </a:r>
            <a:r>
              <a:rPr lang="fi-FI" dirty="0" smtClean="0">
                <a:solidFill>
                  <a:schemeClr val="accent1"/>
                </a:solidFill>
              </a:rPr>
              <a:t> – </a:t>
            </a:r>
            <a:r>
              <a:rPr lang="fi-FI" dirty="0" err="1" smtClean="0">
                <a:solidFill>
                  <a:schemeClr val="accent1"/>
                </a:solidFill>
              </a:rPr>
              <a:t>Shipping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company</a:t>
            </a:r>
            <a:r>
              <a:rPr lang="fi-FI" dirty="0" smtClean="0">
                <a:solidFill>
                  <a:schemeClr val="accent1"/>
                </a:solidFill>
              </a:rPr>
              <a:t>: </a:t>
            </a:r>
            <a:r>
              <a:rPr lang="fi-FI" dirty="0" err="1" smtClean="0">
                <a:solidFill>
                  <a:schemeClr val="accent1"/>
                </a:solidFill>
              </a:rPr>
              <a:t>not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always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right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people</a:t>
            </a:r>
            <a:r>
              <a:rPr lang="fi-FI" dirty="0" smtClean="0">
                <a:solidFill>
                  <a:schemeClr val="accent1"/>
                </a:solidFill>
              </a:rPr>
              <a:t> for the </a:t>
            </a:r>
            <a:r>
              <a:rPr lang="fi-FI" dirty="0" err="1" smtClean="0">
                <a:solidFill>
                  <a:schemeClr val="accent1"/>
                </a:solidFill>
              </a:rPr>
              <a:t>right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task</a:t>
            </a:r>
            <a:r>
              <a:rPr lang="fi-FI" dirty="0" smtClean="0">
                <a:solidFill>
                  <a:schemeClr val="accent1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96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196340" y="109014"/>
            <a:ext cx="7886701" cy="523444"/>
          </a:xfrm>
        </p:spPr>
        <p:txBody>
          <a:bodyPr anchor="t">
            <a:noAutofit/>
          </a:bodyPr>
          <a:lstStyle/>
          <a:p>
            <a:r>
              <a:rPr lang="fi-FI" b="1" dirty="0" smtClean="0">
                <a:latin typeface="Trebuchet MS" pitchFamily="34" charset="0"/>
              </a:rPr>
              <a:t>How </a:t>
            </a:r>
            <a:r>
              <a:rPr lang="fi-FI" b="1" dirty="0" err="1" smtClean="0">
                <a:latin typeface="Trebuchet MS" pitchFamily="34" charset="0"/>
              </a:rPr>
              <a:t>have</a:t>
            </a:r>
            <a:r>
              <a:rPr lang="fi-FI" b="1" dirty="0" smtClean="0">
                <a:latin typeface="Trebuchet MS" pitchFamily="34" charset="0"/>
              </a:rPr>
              <a:t> </a:t>
            </a:r>
            <a:r>
              <a:rPr lang="fi-FI" b="1" dirty="0" err="1" smtClean="0">
                <a:latin typeface="Trebuchet MS" pitchFamily="34" charset="0"/>
              </a:rPr>
              <a:t>we</a:t>
            </a:r>
            <a:r>
              <a:rPr lang="fi-FI" b="1" dirty="0" smtClean="0">
                <a:latin typeface="Trebuchet MS" pitchFamily="34" charset="0"/>
              </a:rPr>
              <a:t> </a:t>
            </a:r>
            <a:r>
              <a:rPr lang="fi-FI" b="1" dirty="0" err="1" smtClean="0">
                <a:latin typeface="Trebuchet MS" pitchFamily="34" charset="0"/>
              </a:rPr>
              <a:t>managed</a:t>
            </a:r>
            <a:r>
              <a:rPr lang="fi-FI" b="1" dirty="0" smtClean="0">
                <a:latin typeface="Trebuchet MS" pitchFamily="34" charset="0"/>
              </a:rPr>
              <a:t> </a:t>
            </a:r>
            <a:r>
              <a:rPr lang="fi-FI" b="1" dirty="0" err="1" smtClean="0">
                <a:latin typeface="Trebuchet MS" pitchFamily="34" charset="0"/>
              </a:rPr>
              <a:t>so</a:t>
            </a:r>
            <a:r>
              <a:rPr lang="fi-FI" b="1" dirty="0" smtClean="0">
                <a:latin typeface="Trebuchet MS" pitchFamily="34" charset="0"/>
              </a:rPr>
              <a:t> </a:t>
            </a:r>
            <a:r>
              <a:rPr lang="fi-FI" b="1" dirty="0" err="1" smtClean="0">
                <a:latin typeface="Trebuchet MS" pitchFamily="34" charset="0"/>
              </a:rPr>
              <a:t>far</a:t>
            </a:r>
            <a:r>
              <a:rPr lang="fi-FI" b="1" dirty="0" smtClean="0">
                <a:latin typeface="Trebuchet MS" pitchFamily="34" charset="0"/>
              </a:rPr>
              <a:t> with the ”new” Aranda?</a:t>
            </a:r>
            <a:endParaRPr lang="fi-FI" b="1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8735" y="6558197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i="1" dirty="0" smtClean="0">
                <a:solidFill>
                  <a:schemeClr val="bg1"/>
                </a:solidFill>
                <a:latin typeface="Palatino Linotype" pitchFamily="18" charset="0"/>
              </a:rPr>
              <a:t>R/V Aranda</a:t>
            </a:r>
            <a:endParaRPr lang="fi-FI" sz="12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74" y="632458"/>
            <a:ext cx="1874520" cy="1405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632458"/>
            <a:ext cx="1874520" cy="140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94" y="632463"/>
            <a:ext cx="2116732" cy="1405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26" y="632458"/>
            <a:ext cx="933763" cy="1405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89" y="632458"/>
            <a:ext cx="937261" cy="1405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50" y="632462"/>
            <a:ext cx="706150" cy="1405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7071" y="2223254"/>
            <a:ext cx="825104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Due</a:t>
            </a:r>
            <a:r>
              <a:rPr lang="fi-FI" dirty="0" smtClean="0">
                <a:solidFill>
                  <a:schemeClr val="accent1"/>
                </a:solidFill>
              </a:rPr>
              <a:t> to </a:t>
            </a:r>
            <a:r>
              <a:rPr lang="fi-FI" dirty="0" err="1" smtClean="0">
                <a:solidFill>
                  <a:schemeClr val="accent1"/>
                </a:solidFill>
              </a:rPr>
              <a:t>reasons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explained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above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renovation/refit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took</a:t>
            </a:r>
            <a:r>
              <a:rPr lang="fi-FI" dirty="0" smtClean="0">
                <a:solidFill>
                  <a:schemeClr val="accent1"/>
                </a:solidFill>
              </a:rPr>
              <a:t> 4-5 </a:t>
            </a:r>
            <a:r>
              <a:rPr lang="fi-FI" dirty="0" err="1" smtClean="0">
                <a:solidFill>
                  <a:schemeClr val="accent1"/>
                </a:solidFill>
              </a:rPr>
              <a:t>months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longer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than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planned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We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became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operational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dirty="0" err="1" smtClean="0">
                <a:solidFill>
                  <a:schemeClr val="accent1"/>
                </a:solidFill>
              </a:rPr>
              <a:t>Aug-Sept</a:t>
            </a:r>
            <a:r>
              <a:rPr lang="fi-FI" dirty="0" smtClean="0">
                <a:solidFill>
                  <a:schemeClr val="accent1"/>
                </a:solidFill>
              </a:rPr>
              <a:t> 2018, and </a:t>
            </a:r>
            <a:r>
              <a:rPr lang="fi-FI" dirty="0" err="1" smtClean="0">
                <a:solidFill>
                  <a:schemeClr val="accent1"/>
                </a:solidFill>
              </a:rPr>
              <a:t>have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now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completed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all</a:t>
            </a:r>
            <a:r>
              <a:rPr lang="fi-FI" dirty="0" smtClean="0">
                <a:solidFill>
                  <a:schemeClr val="accent1"/>
                </a:solidFill>
              </a:rPr>
              <a:t> 16 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     </a:t>
            </a:r>
            <a:r>
              <a:rPr lang="fi-FI" dirty="0" err="1" smtClean="0">
                <a:solidFill>
                  <a:schemeClr val="accent1"/>
                </a:solidFill>
              </a:rPr>
              <a:t>scheduled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scientific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cruises</a:t>
            </a:r>
            <a:r>
              <a:rPr lang="fi-FI" dirty="0" smtClean="0">
                <a:solidFill>
                  <a:schemeClr val="accent1"/>
                </a:solidFill>
              </a:rPr>
              <a:t> – for SYKE, FMI, SMHI, LUKE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accent1"/>
                </a:solidFill>
              </a:rPr>
              <a:t>Aranda </a:t>
            </a:r>
            <a:r>
              <a:rPr lang="fi-FI" dirty="0" err="1" smtClean="0">
                <a:solidFill>
                  <a:schemeClr val="accent1"/>
                </a:solidFill>
              </a:rPr>
              <a:t>has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also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spent</a:t>
            </a:r>
            <a:r>
              <a:rPr lang="fi-FI" dirty="0" smtClean="0">
                <a:solidFill>
                  <a:schemeClr val="accent1"/>
                </a:solidFill>
              </a:rPr>
              <a:t> 11 </a:t>
            </a:r>
            <a:r>
              <a:rPr lang="fi-FI" dirty="0" err="1" smtClean="0">
                <a:solidFill>
                  <a:schemeClr val="accent1"/>
                </a:solidFill>
              </a:rPr>
              <a:t>weeks</a:t>
            </a:r>
            <a:r>
              <a:rPr lang="fi-FI" dirty="0" smtClean="0">
                <a:solidFill>
                  <a:schemeClr val="accent1"/>
                </a:solidFill>
              </a:rPr>
              <a:t> at the </a:t>
            </a:r>
            <a:r>
              <a:rPr lang="fi-FI" dirty="0" err="1" smtClean="0">
                <a:solidFill>
                  <a:schemeClr val="accent1"/>
                </a:solidFill>
              </a:rPr>
              <a:t>shipyard</a:t>
            </a:r>
            <a:r>
              <a:rPr lang="fi-FI" dirty="0" smtClean="0">
                <a:solidFill>
                  <a:schemeClr val="accent1"/>
                </a:solidFill>
              </a:rPr>
              <a:t> for </a:t>
            </a:r>
            <a:r>
              <a:rPr lang="fi-FI" dirty="0" err="1" smtClean="0">
                <a:solidFill>
                  <a:schemeClr val="accent1"/>
                </a:solidFill>
              </a:rPr>
              <a:t>guarantee</a:t>
            </a:r>
            <a:r>
              <a:rPr lang="fi-FI" dirty="0" smtClean="0">
                <a:solidFill>
                  <a:schemeClr val="accent1"/>
                </a:solidFill>
              </a:rPr>
              <a:t> and </a:t>
            </a:r>
            <a:r>
              <a:rPr lang="fi-FI" dirty="0" err="1" smtClean="0">
                <a:solidFill>
                  <a:schemeClr val="accent1"/>
                </a:solidFill>
              </a:rPr>
              <a:t>back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log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work</a:t>
            </a:r>
            <a:r>
              <a:rPr lang="fi-FI" dirty="0" smtClean="0">
                <a:solidFill>
                  <a:schemeClr val="accent1"/>
                </a:solidFill>
              </a:rPr>
              <a:t>, with </a:t>
            </a:r>
            <a:r>
              <a:rPr lang="fi-FI" dirty="0" err="1" smtClean="0">
                <a:solidFill>
                  <a:schemeClr val="accent1"/>
                </a:solidFill>
              </a:rPr>
              <a:t>another</a:t>
            </a:r>
            <a:r>
              <a:rPr lang="fi-FI" dirty="0" smtClean="0">
                <a:solidFill>
                  <a:schemeClr val="accent1"/>
                </a:solidFill>
              </a:rPr>
              <a:t> 4 </a:t>
            </a:r>
            <a:r>
              <a:rPr lang="fi-FI" dirty="0" err="1" smtClean="0">
                <a:solidFill>
                  <a:schemeClr val="accent1"/>
                </a:solidFill>
              </a:rPr>
              <a:t>weeks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coming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up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dirty="0" err="1" smtClean="0">
                <a:solidFill>
                  <a:schemeClr val="accent1"/>
                </a:solidFill>
              </a:rPr>
              <a:t>June-July</a:t>
            </a:r>
            <a:r>
              <a:rPr lang="fi-FI" dirty="0" smtClean="0">
                <a:solidFill>
                  <a:schemeClr val="accent1"/>
                </a:solidFill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We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have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received</a:t>
            </a:r>
            <a:r>
              <a:rPr lang="fi-FI" dirty="0" smtClean="0">
                <a:solidFill>
                  <a:schemeClr val="accent1"/>
                </a:solidFill>
              </a:rPr>
              <a:t> DNV-GL </a:t>
            </a:r>
            <a:r>
              <a:rPr lang="fi-FI" dirty="0" err="1" smtClean="0">
                <a:solidFill>
                  <a:schemeClr val="accent1"/>
                </a:solidFill>
              </a:rPr>
              <a:t>classification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Special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purpose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ship</a:t>
            </a:r>
            <a:endParaRPr lang="fi-FI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Problems</a:t>
            </a:r>
            <a:r>
              <a:rPr lang="fi-FI" dirty="0" smtClean="0">
                <a:solidFill>
                  <a:schemeClr val="accent1"/>
                </a:solidFill>
              </a:rPr>
              <a:t> and </a:t>
            </a:r>
            <a:r>
              <a:rPr lang="fi-FI" dirty="0" err="1" smtClean="0">
                <a:solidFill>
                  <a:schemeClr val="accent1"/>
                </a:solidFill>
              </a:rPr>
              <a:t>challenges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solved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one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one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Next</a:t>
            </a:r>
            <a:r>
              <a:rPr lang="fi-FI" dirty="0" smtClean="0">
                <a:solidFill>
                  <a:schemeClr val="accent1"/>
                </a:solidFill>
              </a:rPr>
              <a:t> big </a:t>
            </a:r>
            <a:r>
              <a:rPr lang="fi-FI" dirty="0" err="1" smtClean="0">
                <a:solidFill>
                  <a:schemeClr val="accent1"/>
                </a:solidFill>
              </a:rPr>
              <a:t>steps</a:t>
            </a:r>
            <a:r>
              <a:rPr lang="fi-FI" dirty="0" smtClean="0">
                <a:solidFill>
                  <a:schemeClr val="accent1"/>
                </a:solidFill>
              </a:rPr>
              <a:t>: Polar </a:t>
            </a:r>
            <a:r>
              <a:rPr lang="fi-FI" dirty="0" err="1" smtClean="0">
                <a:solidFill>
                  <a:schemeClr val="accent1"/>
                </a:solidFill>
              </a:rPr>
              <a:t>Code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classification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>
                <a:solidFill>
                  <a:schemeClr val="accent1"/>
                </a:solidFill>
              </a:rPr>
              <a:t>installation</a:t>
            </a:r>
            <a:r>
              <a:rPr lang="fi-FI" dirty="0">
                <a:solidFill>
                  <a:schemeClr val="accent1"/>
                </a:solidFill>
              </a:rPr>
              <a:t> of </a:t>
            </a:r>
            <a:r>
              <a:rPr lang="fi-FI" dirty="0" err="1">
                <a:solidFill>
                  <a:schemeClr val="accent1"/>
                </a:solidFill>
              </a:rPr>
              <a:t>hydroacoustic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suite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(</a:t>
            </a:r>
            <a:r>
              <a:rPr lang="fi-FI" dirty="0">
                <a:solidFill>
                  <a:schemeClr val="accent1"/>
                </a:solidFill>
              </a:rPr>
              <a:t>MBES etc.) </a:t>
            </a:r>
            <a:r>
              <a:rPr lang="fi-FI" dirty="0" err="1" smtClean="0">
                <a:solidFill>
                  <a:schemeClr val="accent1"/>
                </a:solidFill>
              </a:rPr>
              <a:t>completing</a:t>
            </a:r>
            <a:r>
              <a:rPr lang="fi-FI" dirty="0" smtClean="0">
                <a:solidFill>
                  <a:schemeClr val="accent1"/>
                </a:solidFill>
              </a:rPr>
              <a:t> the </a:t>
            </a:r>
            <a:r>
              <a:rPr lang="fi-FI" dirty="0" err="1" smtClean="0">
                <a:solidFill>
                  <a:schemeClr val="accent1"/>
                </a:solidFill>
              </a:rPr>
              <a:t>battery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packages</a:t>
            </a:r>
            <a:r>
              <a:rPr lang="fi-FI" dirty="0" smtClean="0">
                <a:solidFill>
                  <a:schemeClr val="accent1"/>
                </a:solidFill>
              </a:rPr>
              <a:t>, and </a:t>
            </a:r>
            <a:r>
              <a:rPr lang="fi-FI" dirty="0" err="1" smtClean="0">
                <a:solidFill>
                  <a:schemeClr val="accent1"/>
                </a:solidFill>
              </a:rPr>
              <a:t>installation</a:t>
            </a:r>
            <a:r>
              <a:rPr lang="fi-FI" dirty="0" smtClean="0">
                <a:solidFill>
                  <a:schemeClr val="accent1"/>
                </a:solidFill>
              </a:rPr>
              <a:t> of </a:t>
            </a:r>
            <a:r>
              <a:rPr lang="fi-FI" dirty="0" err="1" smtClean="0">
                <a:solidFill>
                  <a:schemeClr val="accent1"/>
                </a:solidFill>
              </a:rPr>
              <a:t>fuel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cell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Ministry</a:t>
            </a:r>
            <a:r>
              <a:rPr lang="fi-FI" dirty="0" smtClean="0">
                <a:solidFill>
                  <a:schemeClr val="accent1"/>
                </a:solidFill>
              </a:rPr>
              <a:t> of Environment </a:t>
            </a:r>
            <a:r>
              <a:rPr lang="fi-FI" dirty="0" err="1" smtClean="0">
                <a:solidFill>
                  <a:schemeClr val="accent1"/>
                </a:solidFill>
              </a:rPr>
              <a:t>has</a:t>
            </a:r>
            <a:r>
              <a:rPr lang="fi-FI" dirty="0" smtClean="0">
                <a:solidFill>
                  <a:schemeClr val="accent1"/>
                </a:solidFill>
              </a:rPr>
              <a:t> set </a:t>
            </a:r>
            <a:r>
              <a:rPr lang="fi-FI" dirty="0" err="1" smtClean="0">
                <a:solidFill>
                  <a:schemeClr val="accent1"/>
                </a:solidFill>
              </a:rPr>
              <a:t>fact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finder</a:t>
            </a:r>
            <a:r>
              <a:rPr lang="fi-FI" dirty="0" smtClean="0">
                <a:solidFill>
                  <a:schemeClr val="accent1"/>
                </a:solidFill>
              </a:rPr>
              <a:t> to </a:t>
            </a:r>
            <a:r>
              <a:rPr lang="fi-FI" dirty="0" err="1" smtClean="0">
                <a:solidFill>
                  <a:schemeClr val="accent1"/>
                </a:solidFill>
              </a:rPr>
              <a:t>solve</a:t>
            </a:r>
            <a:r>
              <a:rPr lang="fi-FI" dirty="0" smtClean="0">
                <a:solidFill>
                  <a:schemeClr val="accent1"/>
                </a:solidFill>
              </a:rPr>
              <a:t> the </a:t>
            </a:r>
            <a:r>
              <a:rPr lang="fi-FI" dirty="0" err="1" smtClean="0">
                <a:solidFill>
                  <a:schemeClr val="accent1"/>
                </a:solidFill>
              </a:rPr>
              <a:t>operational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budget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issues</a:t>
            </a:r>
            <a:r>
              <a:rPr lang="fi-FI" dirty="0" smtClean="0">
                <a:solidFill>
                  <a:schemeClr val="accent1"/>
                </a:solidFill>
              </a:rPr>
              <a:t> of Aranda and </a:t>
            </a:r>
            <a:r>
              <a:rPr lang="fi-FI" dirty="0" err="1" smtClean="0">
                <a:solidFill>
                  <a:schemeClr val="accent1"/>
                </a:solidFill>
              </a:rPr>
              <a:t>polar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icebreakers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report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ready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end</a:t>
            </a:r>
            <a:r>
              <a:rPr lang="fi-FI" dirty="0" smtClean="0">
                <a:solidFill>
                  <a:schemeClr val="accent1"/>
                </a:solidFill>
              </a:rPr>
              <a:t> of </a:t>
            </a:r>
            <a:r>
              <a:rPr lang="fi-FI" dirty="0" err="1" smtClean="0">
                <a:solidFill>
                  <a:schemeClr val="accent1"/>
                </a:solidFill>
              </a:rPr>
              <a:t>June</a:t>
            </a:r>
            <a:r>
              <a:rPr lang="fi-FI" dirty="0" smtClean="0">
                <a:solidFill>
                  <a:schemeClr val="accent1"/>
                </a:solidFill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1"/>
                </a:solidFill>
              </a:rPr>
              <a:t>Looking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forward</a:t>
            </a:r>
            <a:r>
              <a:rPr lang="fi-FI" dirty="0" smtClean="0">
                <a:solidFill>
                  <a:schemeClr val="accent1"/>
                </a:solidFill>
              </a:rPr>
              <a:t> to </a:t>
            </a:r>
            <a:r>
              <a:rPr lang="fi-FI" dirty="0" err="1" smtClean="0">
                <a:solidFill>
                  <a:schemeClr val="accent1"/>
                </a:solidFill>
              </a:rPr>
              <a:t>participate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dirty="0" err="1" smtClean="0">
                <a:solidFill>
                  <a:schemeClr val="accent1"/>
                </a:solidFill>
              </a:rPr>
              <a:t>Eurofleets</a:t>
            </a:r>
            <a:r>
              <a:rPr lang="fi-FI" dirty="0" smtClean="0">
                <a:solidFill>
                  <a:schemeClr val="accent1"/>
                </a:solidFill>
              </a:rPr>
              <a:t>+ and ARICE </a:t>
            </a:r>
            <a:r>
              <a:rPr lang="fi-FI" dirty="0" err="1" smtClean="0">
                <a:solidFill>
                  <a:schemeClr val="accent1"/>
                </a:solidFill>
              </a:rPr>
              <a:t>activities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dirty="0" err="1" smtClean="0">
                <a:solidFill>
                  <a:schemeClr val="accent1"/>
                </a:solidFill>
              </a:rPr>
              <a:t>coming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 </a:t>
            </a:r>
            <a:r>
              <a:rPr lang="fi-FI" dirty="0" err="1" smtClean="0">
                <a:solidFill>
                  <a:schemeClr val="accent1"/>
                </a:solidFill>
              </a:rPr>
              <a:t>years</a:t>
            </a:r>
            <a:r>
              <a:rPr lang="fi-FI" dirty="0" smtClean="0">
                <a:solidFill>
                  <a:schemeClr val="accent1"/>
                </a:solidFill>
              </a:rPr>
              <a:t>, in </a:t>
            </a:r>
            <a:r>
              <a:rPr lang="fi-FI" dirty="0" err="1" smtClean="0">
                <a:solidFill>
                  <a:schemeClr val="accent1"/>
                </a:solidFill>
              </a:rPr>
              <a:t>addition</a:t>
            </a:r>
            <a:r>
              <a:rPr lang="fi-FI" dirty="0" smtClean="0">
                <a:solidFill>
                  <a:schemeClr val="accent1"/>
                </a:solidFill>
              </a:rPr>
              <a:t> to </a:t>
            </a:r>
            <a:r>
              <a:rPr lang="fi-FI" dirty="0" err="1" smtClean="0">
                <a:solidFill>
                  <a:schemeClr val="accent1"/>
                </a:solidFill>
              </a:rPr>
              <a:t>all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normal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work</a:t>
            </a:r>
            <a:endParaRPr lang="fi-FI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7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6048" y="5474336"/>
            <a:ext cx="7283152" cy="1143000"/>
          </a:xfrm>
        </p:spPr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ERVO </a:t>
            </a:r>
            <a:r>
              <a:rPr lang="fi-FI" dirty="0" err="1" smtClean="0"/>
              <a:t>colleagues</a:t>
            </a:r>
            <a:r>
              <a:rPr lang="fi-FI" dirty="0" smtClean="0"/>
              <a:t> for </a:t>
            </a:r>
            <a:r>
              <a:rPr lang="fi-FI" dirty="0" err="1" smtClean="0"/>
              <a:t>all</a:t>
            </a:r>
            <a:r>
              <a:rPr lang="fi-FI" dirty="0" smtClean="0"/>
              <a:t> the </a:t>
            </a:r>
            <a:r>
              <a:rPr lang="fi-FI" dirty="0" err="1" smtClean="0"/>
              <a:t>practical</a:t>
            </a:r>
            <a:r>
              <a:rPr lang="fi-FI" dirty="0" smtClean="0"/>
              <a:t> info </a:t>
            </a:r>
            <a:r>
              <a:rPr lang="fi-FI" dirty="0" err="1" smtClean="0"/>
              <a:t>gained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!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made a </a:t>
            </a:r>
            <a:r>
              <a:rPr lang="fi-FI" dirty="0" err="1" smtClean="0"/>
              <a:t>tough</a:t>
            </a:r>
            <a:r>
              <a:rPr lang="fi-FI" dirty="0" smtClean="0"/>
              <a:t> </a:t>
            </a:r>
            <a:r>
              <a:rPr lang="fi-FI" dirty="0" err="1" smtClean="0"/>
              <a:t>job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 </a:t>
            </a:r>
            <a:r>
              <a:rPr lang="fi-FI" dirty="0" err="1" smtClean="0"/>
              <a:t>easier</a:t>
            </a:r>
            <a:r>
              <a:rPr lang="fi-FI" dirty="0" smtClean="0"/>
              <a:t>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" y="932688"/>
            <a:ext cx="7766304" cy="4367784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403648" y="-13080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afloat</a:t>
            </a:r>
            <a:r>
              <a:rPr lang="fi-FI" dirty="0" smtClean="0"/>
              <a:t>, </a:t>
            </a:r>
            <a:r>
              <a:rPr lang="fi-FI" dirty="0" err="1" smtClean="0"/>
              <a:t>engines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turning</a:t>
            </a:r>
            <a:r>
              <a:rPr lang="fi-FI" dirty="0" smtClean="0"/>
              <a:t>, and </a:t>
            </a:r>
            <a:r>
              <a:rPr lang="fi-FI" dirty="0" err="1" smtClean="0"/>
              <a:t>we’re</a:t>
            </a:r>
            <a:r>
              <a:rPr lang="fi-FI" dirty="0" smtClean="0"/>
              <a:t> </a:t>
            </a:r>
            <a:r>
              <a:rPr lang="fi-FI" dirty="0" err="1" smtClean="0"/>
              <a:t>getting</a:t>
            </a:r>
            <a:r>
              <a:rPr lang="fi-FI" dirty="0" smtClean="0"/>
              <a:t> </a:t>
            </a:r>
            <a:r>
              <a:rPr lang="fi-FI" dirty="0" err="1" smtClean="0"/>
              <a:t>back</a:t>
            </a:r>
            <a:r>
              <a:rPr lang="fi-FI" dirty="0" smtClean="0"/>
              <a:t> in the </a:t>
            </a:r>
            <a:r>
              <a:rPr lang="fi-FI" dirty="0" err="1" smtClean="0"/>
              <a:t>game</a:t>
            </a:r>
            <a:r>
              <a:rPr lang="fi-FI" dirty="0" smtClean="0"/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199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Kpohja_EN">
  <a:themeElements>
    <a:clrScheme name="SYKE_MK">
      <a:dk1>
        <a:srgbClr val="000000"/>
      </a:dk1>
      <a:lt1>
        <a:srgbClr val="FFFFFF"/>
      </a:lt1>
      <a:dk2>
        <a:srgbClr val="586D78"/>
      </a:dk2>
      <a:lt2>
        <a:srgbClr val="9DCFEF"/>
      </a:lt2>
      <a:accent1>
        <a:srgbClr val="0897A8"/>
      </a:accent1>
      <a:accent2>
        <a:srgbClr val="C5BF00"/>
      </a:accent2>
      <a:accent3>
        <a:srgbClr val="78A234"/>
      </a:accent3>
      <a:accent4>
        <a:srgbClr val="C75B2C"/>
      </a:accent4>
      <a:accent5>
        <a:srgbClr val="E6A100"/>
      </a:accent5>
      <a:accent6>
        <a:srgbClr val="A1A9C2"/>
      </a:accent6>
      <a:hlink>
        <a:srgbClr val="007CC0"/>
      </a:hlink>
      <a:folHlink>
        <a:srgbClr val="508A35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MKpohja_EN</Template>
  <TotalTime>0</TotalTime>
  <Words>593</Words>
  <Application>Microsoft Office PowerPoint</Application>
  <PresentationFormat>On-screen Show (4:3)</PresentationFormat>
  <Paragraphs>78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MKpohja_EN</vt:lpstr>
      <vt:lpstr>R/V Aranda refit – lessons learned </vt:lpstr>
      <vt:lpstr>PowerPoint Presentation</vt:lpstr>
      <vt:lpstr>And the ugly: shipyard, us the owners, shipping company – project management in general</vt:lpstr>
      <vt:lpstr>How have we managed so far with the ”new” Aranda?</vt:lpstr>
      <vt:lpstr>Thank You ERVO colleagues for all the practical info gained here! It has made a tough job a lot easier!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2012-01-17T09:45:36Z</dcterms:created>
  <dcterms:modified xsi:type="dcterms:W3CDTF">2019-06-11T14:51:30Z</dcterms:modified>
</cp:coreProperties>
</file>